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2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059F95-B65E-483A-AC31-82682018B647}" type="datetimeFigureOut">
              <a:rPr lang="pt-BR" smtClean="0"/>
              <a:pPr/>
              <a:t>26/01/2012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20789D-92FB-43EE-950A-2579227CE4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Fundamentos Arquivístico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smtClean="0"/>
              <a:t>– 9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Terminologia Arquivística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640960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Arquivística é uma profissão antiga, porém seu desenvolvimento e sua terminologia são recentes.</a:t>
            </a:r>
          </a:p>
          <a:p>
            <a:pPr algn="just" eaLnBrk="1" hangingPunct="1"/>
            <a:r>
              <a:rPr lang="pt-BR" dirty="0" smtClean="0"/>
              <a:t>Para tornar-se ciência qualquer disciplina deve desenvolver uma terminologia através de </a:t>
            </a:r>
            <a:r>
              <a:rPr lang="pt-BR" dirty="0" err="1" smtClean="0"/>
              <a:t>expres-sões</a:t>
            </a:r>
            <a:r>
              <a:rPr lang="pt-BR" dirty="0" smtClean="0"/>
              <a:t> de cunho técnico que sejam comunicadas entre profissionais da área.</a:t>
            </a:r>
          </a:p>
          <a:p>
            <a:pPr lvl="1" algn="just" eaLnBrk="1" hangingPunct="1"/>
            <a:r>
              <a:rPr lang="pt-BR" dirty="0" smtClean="0"/>
              <a:t>A terminologia é essencial no desenvolvimento da ciência, pois trás uma harmonia dos conceitos, diminuindo </a:t>
            </a:r>
            <a:r>
              <a:rPr lang="pt-BR" dirty="0" err="1" smtClean="0"/>
              <a:t>dificul-dades</a:t>
            </a:r>
            <a:r>
              <a:rPr lang="pt-BR" dirty="0" smtClean="0"/>
              <a:t> de entendimentos, reduzindo a qualidade técnica.</a:t>
            </a:r>
          </a:p>
          <a:p>
            <a:pPr lvl="1" algn="just" eaLnBrk="1" hangingPunct="1"/>
            <a:r>
              <a:rPr lang="pt-BR" dirty="0" smtClean="0"/>
              <a:t>Os glossários ou dicionários técnicos são importantes na divulgação dos conceitos da área.</a:t>
            </a:r>
          </a:p>
          <a:p>
            <a:pPr lvl="1" algn="just" eaLnBrk="1" hangingPunct="1"/>
            <a:r>
              <a:rPr lang="pt-BR" dirty="0" smtClean="0"/>
              <a:t>Toda área científica necessita ter um léxico </a:t>
            </a:r>
            <a:r>
              <a:rPr lang="pt-BR" smtClean="0"/>
              <a:t>como veículo </a:t>
            </a:r>
            <a:r>
              <a:rPr lang="pt-BR" dirty="0" smtClean="0"/>
              <a:t>de expressão para conseguir um entendimento correto. Na hora de transmitir não se pode dar lugar ao equívoco ou a distorções.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Terminologia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20680"/>
          </a:xfrm>
        </p:spPr>
        <p:txBody>
          <a:bodyPr/>
          <a:lstStyle/>
          <a:p>
            <a:r>
              <a:rPr lang="pt-BR" dirty="0" smtClean="0"/>
              <a:t>Um dos principais problemas da Arquivologia, sendo ponto de discussão em quase todas as reuniões nacionais e internacionais </a:t>
            </a:r>
            <a:r>
              <a:rPr lang="pt-BR" sz="1800" dirty="0" smtClean="0"/>
              <a:t>(HERRERA, 1993)</a:t>
            </a:r>
          </a:p>
          <a:p>
            <a:r>
              <a:rPr lang="pt-BR" dirty="0" smtClean="0"/>
              <a:t>Falta de uma uniformização teórica e </a:t>
            </a:r>
            <a:r>
              <a:rPr lang="pt-BR" dirty="0" err="1" smtClean="0"/>
              <a:t>metodo-lógica</a:t>
            </a:r>
            <a:r>
              <a:rPr lang="pt-BR" dirty="0" smtClean="0"/>
              <a:t>.</a:t>
            </a:r>
          </a:p>
          <a:p>
            <a:r>
              <a:rPr lang="pt-BR" dirty="0" smtClean="0"/>
              <a:t>Falta de uniformidade terminológica e </a:t>
            </a:r>
            <a:r>
              <a:rPr lang="pt-BR" dirty="0" err="1" smtClean="0"/>
              <a:t>concei-tual</a:t>
            </a:r>
            <a:r>
              <a:rPr lang="pt-BR" dirty="0" smtClean="0"/>
              <a:t> com utilizações diferenciadas por países e também dentro dos países (diferenças </a:t>
            </a:r>
            <a:r>
              <a:rPr lang="pt-BR" dirty="0" err="1" smtClean="0"/>
              <a:t>adminis-trativas</a:t>
            </a:r>
            <a:r>
              <a:rPr lang="pt-BR" dirty="0" smtClean="0"/>
              <a:t>).</a:t>
            </a:r>
          </a:p>
          <a:p>
            <a:r>
              <a:rPr lang="pt-BR" dirty="0" smtClean="0"/>
              <a:t>Este problemática surge porque muitos arqui-vistas de sua própria experiência, não se atendendo a teorização.</a:t>
            </a:r>
          </a:p>
          <a:p>
            <a:r>
              <a:rPr lang="pt-BR" dirty="0" smtClean="0"/>
              <a:t> Aumento do problema com a entrada da </a:t>
            </a:r>
            <a:r>
              <a:rPr lang="pt-BR" dirty="0" err="1" smtClean="0"/>
              <a:t>infor-mática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900000"/>
          </a:xfrm>
        </p:spPr>
        <p:txBody>
          <a:bodyPr/>
          <a:lstStyle/>
          <a:p>
            <a:r>
              <a:rPr lang="pt-BR" dirty="0" smtClean="0"/>
              <a:t>Dos vocabulários podemos ressaltar:</a:t>
            </a:r>
          </a:p>
          <a:p>
            <a:pPr lvl="1"/>
            <a:r>
              <a:rPr lang="pt-BR" dirty="0" smtClean="0"/>
              <a:t>São manifestações da nossa identidade;</a:t>
            </a:r>
          </a:p>
          <a:p>
            <a:pPr lvl="1"/>
            <a:r>
              <a:rPr lang="pt-BR" dirty="0" smtClean="0"/>
              <a:t>São os testemunhos de nossa evolução e </a:t>
            </a:r>
            <a:r>
              <a:rPr lang="pt-BR" dirty="0" err="1" smtClean="0"/>
              <a:t>conhecimen-to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são as medidas dos nossos conhecimentos científicos;</a:t>
            </a:r>
          </a:p>
          <a:p>
            <a:pPr lvl="1"/>
            <a:r>
              <a:rPr lang="pt-BR" dirty="0" smtClean="0"/>
              <a:t>Instrumento indispensável para a comunicação e a normalização;</a:t>
            </a:r>
          </a:p>
          <a:p>
            <a:pPr lvl="1"/>
            <a:r>
              <a:rPr lang="pt-BR" dirty="0" smtClean="0"/>
              <a:t>Necessita de mudanças e atualizações.</a:t>
            </a:r>
          </a:p>
          <a:p>
            <a:r>
              <a:rPr lang="pt-BR" dirty="0" smtClean="0"/>
              <a:t>A dificuldade terminológica levou a criação de um Comitê consultivo permanente de </a:t>
            </a:r>
            <a:r>
              <a:rPr lang="pt-BR" dirty="0" err="1" smtClean="0"/>
              <a:t>especi-alistas</a:t>
            </a:r>
            <a:r>
              <a:rPr lang="pt-BR" dirty="0" smtClean="0"/>
              <a:t> de Arquivo em 1931.</a:t>
            </a:r>
          </a:p>
          <a:p>
            <a:r>
              <a:rPr lang="pt-BR" dirty="0" smtClean="0"/>
              <a:t>Proposta de criação de um léxico (dicionário).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Dicionários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0486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Em 1964</a:t>
            </a:r>
            <a:r>
              <a:rPr lang="pt-BR" dirty="0" smtClean="0"/>
              <a:t>, foi lançado o </a:t>
            </a:r>
            <a:r>
              <a:rPr lang="pt-BR" dirty="0" err="1" smtClean="0"/>
              <a:t>Elsevier’s</a:t>
            </a:r>
            <a:r>
              <a:rPr lang="pt-BR" dirty="0" smtClean="0"/>
              <a:t> </a:t>
            </a:r>
            <a:r>
              <a:rPr lang="pt-BR" dirty="0" err="1" smtClean="0"/>
              <a:t>lexicon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archive</a:t>
            </a:r>
            <a:r>
              <a:rPr lang="pt-BR" dirty="0" smtClean="0"/>
              <a:t> </a:t>
            </a:r>
            <a:r>
              <a:rPr lang="pt-BR" dirty="0" err="1" smtClean="0"/>
              <a:t>terminology</a:t>
            </a:r>
            <a:r>
              <a:rPr lang="pt-BR" dirty="0" smtClean="0"/>
              <a:t>, </a:t>
            </a:r>
            <a:r>
              <a:rPr lang="pt-BR" dirty="0" smtClean="0"/>
              <a:t>que englobou termos </a:t>
            </a:r>
            <a:r>
              <a:rPr lang="pt-BR" dirty="0" smtClean="0"/>
              <a:t>em francês</a:t>
            </a:r>
            <a:r>
              <a:rPr lang="pt-BR" dirty="0" smtClean="0"/>
              <a:t>, inglês, alemão, espanhol, italiano e </a:t>
            </a:r>
            <a:r>
              <a:rPr lang="pt-BR" dirty="0" smtClean="0"/>
              <a:t>holandês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r>
              <a:rPr lang="pt-BR" dirty="0" smtClean="0"/>
              <a:t>Em 1984, o CIA publicou, com um caráter internacional, o </a:t>
            </a:r>
            <a:r>
              <a:rPr lang="pt-BR" dirty="0" err="1" smtClean="0"/>
              <a:t>Dictionary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archival</a:t>
            </a:r>
            <a:r>
              <a:rPr lang="pt-BR" dirty="0" smtClean="0"/>
              <a:t> </a:t>
            </a:r>
            <a:r>
              <a:rPr lang="pt-BR" dirty="0" err="1" smtClean="0"/>
              <a:t>terminology</a:t>
            </a:r>
            <a:r>
              <a:rPr lang="pt-BR" dirty="0" smtClean="0"/>
              <a:t> </a:t>
            </a:r>
            <a:r>
              <a:rPr lang="pt-BR" dirty="0" smtClean="0"/>
              <a:t>(DAT), </a:t>
            </a:r>
            <a:r>
              <a:rPr lang="pt-BR" dirty="0" err="1" smtClean="0"/>
              <a:t>compreende-ndo</a:t>
            </a:r>
            <a:r>
              <a:rPr lang="pt-BR" dirty="0" smtClean="0"/>
              <a:t> </a:t>
            </a:r>
            <a:r>
              <a:rPr lang="pt-BR" dirty="0" smtClean="0"/>
              <a:t>503 termos e aproximando termos e definições </a:t>
            </a:r>
            <a:r>
              <a:rPr lang="pt-BR" dirty="0" smtClean="0"/>
              <a:t>em inglês </a:t>
            </a:r>
            <a:r>
              <a:rPr lang="pt-BR" dirty="0" smtClean="0"/>
              <a:t>a termos e definições em francês, além de </a:t>
            </a:r>
            <a:r>
              <a:rPr lang="pt-BR" dirty="0" err="1" smtClean="0"/>
              <a:t>esta-belecer</a:t>
            </a:r>
            <a:r>
              <a:rPr lang="pt-BR" dirty="0" smtClean="0"/>
              <a:t> </a:t>
            </a:r>
            <a:r>
              <a:rPr lang="pt-BR" dirty="0" smtClean="0"/>
              <a:t>equivalências em holandês</a:t>
            </a:r>
            <a:r>
              <a:rPr lang="pt-BR" dirty="0" smtClean="0"/>
              <a:t>, alemão</a:t>
            </a:r>
            <a:r>
              <a:rPr lang="pt-BR" dirty="0" smtClean="0"/>
              <a:t>, italiano</a:t>
            </a:r>
            <a:r>
              <a:rPr lang="pt-BR" smtClean="0"/>
              <a:t>, </a:t>
            </a:r>
            <a:r>
              <a:rPr lang="pt-BR" smtClean="0"/>
              <a:t>russo </a:t>
            </a:r>
            <a:r>
              <a:rPr lang="pt-BR" dirty="0" smtClean="0"/>
              <a:t>e espanhol</a:t>
            </a:r>
            <a:r>
              <a:rPr lang="pt-BR" dirty="0" smtClean="0"/>
              <a:t>.</a:t>
            </a:r>
          </a:p>
          <a:p>
            <a:r>
              <a:rPr lang="pt-BR" dirty="0" smtClean="0"/>
              <a:t>Confecção </a:t>
            </a:r>
            <a:r>
              <a:rPr lang="pt-BR" dirty="0" smtClean="0"/>
              <a:t>de dicionários em diversos países.</a:t>
            </a:r>
          </a:p>
          <a:p>
            <a:pPr lvl="1"/>
            <a:r>
              <a:rPr lang="pt-BR" dirty="0" smtClean="0"/>
              <a:t>Glossário de Términos </a:t>
            </a:r>
            <a:r>
              <a:rPr lang="pt-BR" dirty="0" err="1" smtClean="0"/>
              <a:t>archivísticos</a:t>
            </a:r>
            <a:r>
              <a:rPr lang="pt-BR" dirty="0" smtClean="0"/>
              <a:t> (Espanha);</a:t>
            </a:r>
          </a:p>
          <a:p>
            <a:pPr lvl="1"/>
            <a:r>
              <a:rPr lang="pt-BR" dirty="0" err="1" smtClean="0"/>
              <a:t>Dictionary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Archival</a:t>
            </a:r>
            <a:r>
              <a:rPr lang="pt-BR" dirty="0" smtClean="0"/>
              <a:t> </a:t>
            </a:r>
            <a:r>
              <a:rPr lang="pt-BR" dirty="0" err="1" smtClean="0"/>
              <a:t>Terminology</a:t>
            </a:r>
            <a:r>
              <a:rPr lang="pt-BR" dirty="0" smtClean="0"/>
              <a:t> (Integrado: </a:t>
            </a:r>
            <a:r>
              <a:rPr lang="pt-BR" dirty="0" smtClean="0"/>
              <a:t>Alemanha</a:t>
            </a:r>
            <a:r>
              <a:rPr lang="pt-BR" dirty="0" smtClean="0"/>
              <a:t>, França, Espanha, </a:t>
            </a:r>
            <a:r>
              <a:rPr lang="pt-BR" dirty="0" err="1" smtClean="0"/>
              <a:t>Russia</a:t>
            </a:r>
            <a:r>
              <a:rPr lang="pt-BR" dirty="0" smtClean="0"/>
              <a:t>, EUA);</a:t>
            </a:r>
          </a:p>
          <a:p>
            <a:pPr lvl="1"/>
            <a:r>
              <a:rPr lang="pt-BR" dirty="0" smtClean="0"/>
              <a:t>Dicionário Brasileiro de Terminologia Arquivística (AN);</a:t>
            </a:r>
          </a:p>
          <a:p>
            <a:pPr lvl="1"/>
            <a:r>
              <a:rPr lang="pt-BR" dirty="0" smtClean="0"/>
              <a:t>Dicionário de Terminologia Arquivística (Portugal)</a:t>
            </a:r>
          </a:p>
          <a:p>
            <a:pPr lvl="1"/>
            <a:r>
              <a:rPr lang="pt-BR" dirty="0" smtClean="0"/>
              <a:t>Dicionário de Terminologia Arquivística (Bellotto)</a:t>
            </a:r>
          </a:p>
          <a:p>
            <a:r>
              <a:rPr lang="pt-BR" dirty="0" smtClean="0"/>
              <a:t>No Brasil, uma vez fundada a Associação dos </a:t>
            </a:r>
            <a:r>
              <a:rPr lang="pt-BR" dirty="0" smtClean="0"/>
              <a:t>Arquivistas </a:t>
            </a:r>
            <a:r>
              <a:rPr lang="pt-BR" dirty="0" smtClean="0"/>
              <a:t>Brasileiros (AAB), </a:t>
            </a:r>
            <a:r>
              <a:rPr lang="pt-BR" dirty="0" smtClean="0"/>
              <a:t>formou-se, em </a:t>
            </a:r>
            <a:r>
              <a:rPr lang="pt-BR" dirty="0" smtClean="0"/>
              <a:t>1971, um </a:t>
            </a:r>
            <a:r>
              <a:rPr lang="pt-BR" dirty="0" smtClean="0"/>
              <a:t>grupo </a:t>
            </a:r>
            <a:r>
              <a:rPr lang="pt-BR" dirty="0" smtClean="0"/>
              <a:t>de estudos sobre o </a:t>
            </a:r>
            <a:r>
              <a:rPr lang="pt-BR" dirty="0" smtClean="0"/>
              <a:t>assunto.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19268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Integração com outras áreas do conhecimento e com as respectivas terminologias.</a:t>
            </a:r>
          </a:p>
          <a:p>
            <a:pPr lvl="1"/>
            <a:r>
              <a:rPr lang="pt-BR" dirty="0" smtClean="0"/>
              <a:t>Ex: ‘arquivar’ para um informático é armazenar – para um jurista é esquecer um processo.</a:t>
            </a:r>
          </a:p>
          <a:p>
            <a:r>
              <a:rPr lang="pt-BR" dirty="0" smtClean="0"/>
              <a:t>Dificuldade </a:t>
            </a:r>
            <a:r>
              <a:rPr lang="pt-BR" dirty="0" smtClean="0"/>
              <a:t>em traduzir termos de uma língua para outra.</a:t>
            </a:r>
          </a:p>
          <a:p>
            <a:pPr lvl="1"/>
            <a:r>
              <a:rPr lang="pt-BR" dirty="0" smtClean="0"/>
              <a:t>Ex: ‘</a:t>
            </a:r>
            <a:r>
              <a:rPr lang="pt-BR" dirty="0" err="1" smtClean="0"/>
              <a:t>record</a:t>
            </a:r>
            <a:r>
              <a:rPr lang="pt-BR" dirty="0" smtClean="0"/>
              <a:t> management’ não equivalente exato, </a:t>
            </a:r>
            <a:r>
              <a:rPr lang="pt-BR" dirty="0" smtClean="0"/>
              <a:t>traduz-se </a:t>
            </a:r>
            <a:r>
              <a:rPr lang="pt-BR" dirty="0" smtClean="0"/>
              <a:t>por ‘gestão de documentos’</a:t>
            </a:r>
          </a:p>
          <a:p>
            <a:r>
              <a:rPr lang="pt-BR" dirty="0" smtClean="0"/>
              <a:t>Termos específicos e termos genéricos em cada país para os instrumentos de pesquisa:</a:t>
            </a:r>
          </a:p>
          <a:p>
            <a:pPr lvl="1"/>
            <a:r>
              <a:rPr lang="pt-BR" dirty="0" smtClean="0"/>
              <a:t>Canadá: </a:t>
            </a:r>
            <a:r>
              <a:rPr lang="pt-BR" dirty="0" err="1" smtClean="0"/>
              <a:t>instuments</a:t>
            </a:r>
            <a:r>
              <a:rPr lang="pt-BR" dirty="0" smtClean="0"/>
              <a:t> de </a:t>
            </a:r>
            <a:r>
              <a:rPr lang="pt-BR" dirty="0" err="1" smtClean="0"/>
              <a:t>recherche</a:t>
            </a:r>
            <a:r>
              <a:rPr lang="pt-BR" dirty="0" smtClean="0"/>
              <a:t> (arquivos históricos) </a:t>
            </a:r>
            <a:r>
              <a:rPr lang="pt-BR" dirty="0" err="1" smtClean="0"/>
              <a:t>instruments</a:t>
            </a:r>
            <a:r>
              <a:rPr lang="pt-BR" dirty="0" smtClean="0"/>
              <a:t> de </a:t>
            </a:r>
            <a:r>
              <a:rPr lang="pt-BR" dirty="0" err="1" smtClean="0"/>
              <a:t>reparage</a:t>
            </a:r>
            <a:r>
              <a:rPr lang="pt-BR" dirty="0" smtClean="0"/>
              <a:t> (arquivos correntes).</a:t>
            </a:r>
          </a:p>
          <a:p>
            <a:pPr lvl="1"/>
            <a:r>
              <a:rPr lang="pt-BR" dirty="0" smtClean="0"/>
              <a:t>Na Espanha, em Portugal e nos países de </a:t>
            </a:r>
            <a:r>
              <a:rPr lang="pt-BR" dirty="0" smtClean="0"/>
              <a:t>latino-americanos </a:t>
            </a:r>
            <a:r>
              <a:rPr lang="pt-BR" dirty="0" smtClean="0"/>
              <a:t>usam terminologia diferente dos países de língua </a:t>
            </a:r>
            <a:r>
              <a:rPr lang="pt-BR" dirty="0" smtClean="0"/>
              <a:t>inglesa</a:t>
            </a:r>
            <a:r>
              <a:rPr lang="pt-BR" dirty="0" smtClean="0"/>
              <a:t>.</a:t>
            </a:r>
          </a:p>
          <a:p>
            <a:r>
              <a:rPr lang="pt-BR" dirty="0" smtClean="0"/>
              <a:t>Diferenças conceituais:</a:t>
            </a:r>
          </a:p>
          <a:p>
            <a:pPr lvl="1"/>
            <a:r>
              <a:rPr lang="pt-BR" dirty="0" smtClean="0"/>
              <a:t>Fundos – Séries, peças, unidades de </a:t>
            </a:r>
            <a:r>
              <a:rPr lang="pt-BR" dirty="0" err="1" smtClean="0"/>
              <a:t>intalação</a:t>
            </a:r>
            <a:r>
              <a:rPr lang="pt-BR" dirty="0" smtClean="0"/>
              <a:t>, </a:t>
            </a:r>
            <a:r>
              <a:rPr lang="pt-BR" dirty="0" err="1" smtClean="0"/>
              <a:t>classifica-ção</a:t>
            </a:r>
            <a:r>
              <a:rPr lang="pt-BR" dirty="0" smtClean="0"/>
              <a:t>,ordenação</a:t>
            </a:r>
            <a:r>
              <a:rPr lang="pt-BR" dirty="0" smtClean="0"/>
              <a:t>, etc.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4213" y="765175"/>
            <a:ext cx="4025900" cy="5832475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Acervo;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Acesso;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Acondicionamento;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Aquisição;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Arquivo;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Carta régia;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Catálogo;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Classificação;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Códice;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Conservação;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Contrato;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Data-limite;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Depósito;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Descrição documental;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Diplomática;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200" dirty="0" smtClean="0"/>
              <a:t>Documento;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859338" y="765175"/>
            <a:ext cx="4095750" cy="5832475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err="1" smtClean="0"/>
              <a:t>Doc</a:t>
            </a:r>
            <a:r>
              <a:rPr lang="pt-BR" sz="2000" dirty="0" smtClean="0"/>
              <a:t>. Iconográfico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Eliminação;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Função-meio;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Fundo;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Gestão documental;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Indexação;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Instrumento de pesquisa;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Inventário;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Manuscrito;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Ofício;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Organização;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Parecer;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Plano de classificação;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Recuperação de informação;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Reprodução;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Série;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Tabela de temporalidade;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Tipologia documental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 startAt="17"/>
            </a:pPr>
            <a:r>
              <a:rPr lang="pt-BR" sz="2000" dirty="0" smtClean="0"/>
              <a:t>Valor primário/secundário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000" smtClean="0"/>
              <a:t>Atividade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638</Words>
  <Application>Microsoft Office PowerPoint</Application>
  <PresentationFormat>Apresentação na tela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Fundamentos Arquivístico</vt:lpstr>
      <vt:lpstr>Índice</vt:lpstr>
      <vt:lpstr>A Terminologia</vt:lpstr>
      <vt:lpstr>Slide 4</vt:lpstr>
      <vt:lpstr>Dicionários</vt:lpstr>
      <vt:lpstr>Slide 6</vt:lpstr>
      <vt:lpstr>Slide 7</vt:lpstr>
      <vt:lpstr>Atividade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Arquivístico</dc:title>
  <dc:creator>JOSEMAR HENRIQUE</dc:creator>
  <cp:lastModifiedBy>JOSEMAR HENRIQUE</cp:lastModifiedBy>
  <cp:revision>5</cp:revision>
  <dcterms:created xsi:type="dcterms:W3CDTF">2012-01-18T11:42:50Z</dcterms:created>
  <dcterms:modified xsi:type="dcterms:W3CDTF">2012-01-26T10:48:20Z</dcterms:modified>
</cp:coreProperties>
</file>